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Varela Round" panose="00000500000000000000" pitchFamily="2" charset="-79"/>
      <p:regular r:id="rId23"/>
    </p:embeddedFont>
    <p:embeddedFont>
      <p:font typeface="Wedge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sponsorship@facrao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mailto:sponsorship@facrao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28319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3856358" y="3836236"/>
            <a:ext cx="10466273" cy="206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4"/>
              </a:lnSpc>
            </a:pPr>
            <a:r>
              <a:rPr lang="en-US" sz="7600" dirty="0">
                <a:latin typeface="Wedges"/>
                <a:ea typeface="Wedges"/>
                <a:cs typeface="Wedges"/>
                <a:sym typeface="Wedges"/>
              </a:rPr>
              <a:t>the gameplan to student success</a:t>
            </a:r>
          </a:p>
        </p:txBody>
      </p:sp>
      <p:sp>
        <p:nvSpPr>
          <p:cNvPr id="9" name="Freeform 9"/>
          <p:cNvSpPr/>
          <p:nvPr/>
        </p:nvSpPr>
        <p:spPr>
          <a:xfrm rot="1601495" flipH="1" flipV="1">
            <a:off x="11046111" y="797730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rot="1033571" flipH="1" flipV="1">
            <a:off x="4281002" y="-1127404"/>
            <a:ext cx="3659350" cy="3659350"/>
          </a:xfrm>
          <a:custGeom>
            <a:avLst/>
            <a:gdLst/>
            <a:ahLst/>
            <a:cxnLst/>
            <a:rect l="l" t="t" r="r" b="b"/>
            <a:pathLst>
              <a:path w="3659350" h="3659350">
                <a:moveTo>
                  <a:pt x="3659350" y="3659350"/>
                </a:moveTo>
                <a:lnTo>
                  <a:pt x="0" y="3659350"/>
                </a:lnTo>
                <a:lnTo>
                  <a:pt x="0" y="0"/>
                </a:lnTo>
                <a:lnTo>
                  <a:pt x="3659350" y="0"/>
                </a:lnTo>
                <a:lnTo>
                  <a:pt x="3659350" y="365935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-549686" y="4117471"/>
            <a:ext cx="3921352" cy="4330811"/>
          </a:xfrm>
          <a:custGeom>
            <a:avLst/>
            <a:gdLst/>
            <a:ahLst/>
            <a:cxnLst/>
            <a:rect l="l" t="t" r="r" b="b"/>
            <a:pathLst>
              <a:path w="3921352" h="4330811">
                <a:moveTo>
                  <a:pt x="0" y="0"/>
                </a:moveTo>
                <a:lnTo>
                  <a:pt x="3921352" y="0"/>
                </a:lnTo>
                <a:lnTo>
                  <a:pt x="3921352" y="4330811"/>
                </a:lnTo>
                <a:lnTo>
                  <a:pt x="0" y="43308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 flipV="1">
            <a:off x="14322631" y="-1437072"/>
            <a:ext cx="5873338" cy="7477629"/>
          </a:xfrm>
          <a:custGeom>
            <a:avLst/>
            <a:gdLst/>
            <a:ahLst/>
            <a:cxnLst/>
            <a:rect l="l" t="t" r="r" b="b"/>
            <a:pathLst>
              <a:path w="5873338" h="7477629">
                <a:moveTo>
                  <a:pt x="0" y="7477629"/>
                </a:moveTo>
                <a:lnTo>
                  <a:pt x="5873338" y="7477629"/>
                </a:lnTo>
                <a:lnTo>
                  <a:pt x="5873338" y="0"/>
                </a:lnTo>
                <a:lnTo>
                  <a:pt x="0" y="0"/>
                </a:lnTo>
                <a:lnTo>
                  <a:pt x="0" y="7477629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3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5" name="Freeform 25"/>
          <p:cNvSpPr/>
          <p:nvPr/>
        </p:nvSpPr>
        <p:spPr>
          <a:xfrm>
            <a:off x="2891383" y="6849610"/>
            <a:ext cx="2218234" cy="1856462"/>
          </a:xfrm>
          <a:custGeom>
            <a:avLst/>
            <a:gdLst/>
            <a:ahLst/>
            <a:cxnLst/>
            <a:rect l="l" t="t" r="r" b="b"/>
            <a:pathLst>
              <a:path w="2218234" h="1856462">
                <a:moveTo>
                  <a:pt x="0" y="0"/>
                </a:moveTo>
                <a:lnTo>
                  <a:pt x="2218234" y="0"/>
                </a:lnTo>
                <a:lnTo>
                  <a:pt x="2218234" y="1856461"/>
                </a:lnTo>
                <a:lnTo>
                  <a:pt x="0" y="1856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TextBox 26"/>
          <p:cNvSpPr txBox="1"/>
          <p:nvPr/>
        </p:nvSpPr>
        <p:spPr>
          <a:xfrm>
            <a:off x="3245218" y="6510964"/>
            <a:ext cx="12362099" cy="33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</a:pPr>
            <a:r>
              <a:rPr lang="en-US" sz="2574" b="1" spc="265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CORPORATE PARTNER SPONSORSHIP GUIDE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08444" y="2987148"/>
            <a:ext cx="12362099" cy="35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</a:pPr>
            <a:r>
              <a:rPr lang="en-US" sz="3200" b="1" spc="265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FACRAO 2026 - HIGHER EDUCATION SUMMIT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35439" y="7472416"/>
            <a:ext cx="5837849" cy="33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</a:pPr>
            <a:r>
              <a:rPr lang="en-US" sz="2574" b="1" spc="265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JACKSONVILLE, FLORIDA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35439" y="6991690"/>
            <a:ext cx="5837849" cy="33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</a:pPr>
            <a:r>
              <a:rPr lang="en-US" sz="2574" b="1" spc="265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JUNE 7-10,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312736" y="5205765"/>
            <a:ext cx="4295289" cy="3334218"/>
          </a:xfrm>
          <a:custGeom>
            <a:avLst/>
            <a:gdLst/>
            <a:ahLst/>
            <a:cxnLst/>
            <a:rect l="l" t="t" r="r" b="b"/>
            <a:pathLst>
              <a:path w="4295289" h="3334218">
                <a:moveTo>
                  <a:pt x="0" y="0"/>
                </a:moveTo>
                <a:lnTo>
                  <a:pt x="4295290" y="0"/>
                </a:lnTo>
                <a:lnTo>
                  <a:pt x="4295290" y="3334218"/>
                </a:lnTo>
                <a:lnTo>
                  <a:pt x="0" y="333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606268"/>
            <a:ext cx="5936194" cy="264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refreshment break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TWO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$3,000.00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95938" y="2926789"/>
            <a:ext cx="7269891" cy="571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sponsored break.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b="1" i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There are 4 sponsorships available in this category</a:t>
            </a:r>
          </a:p>
          <a:p>
            <a:pPr marL="816244" lvl="2" indent="-272081" algn="just">
              <a:lnSpc>
                <a:spcPts val="2533"/>
              </a:lnSpc>
              <a:buFont typeface="Arial"/>
              <a:buChar char="⚬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Monday AM</a:t>
            </a:r>
          </a:p>
          <a:p>
            <a:pPr marL="816244" lvl="2" indent="-272081" algn="just">
              <a:lnSpc>
                <a:spcPts val="2533"/>
              </a:lnSpc>
              <a:buFont typeface="Arial"/>
              <a:buChar char="⚬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Monday PM</a:t>
            </a:r>
          </a:p>
          <a:p>
            <a:pPr marL="816244" lvl="2" indent="-272081" algn="just">
              <a:lnSpc>
                <a:spcPts val="2533"/>
              </a:lnSpc>
              <a:buFont typeface="Arial"/>
              <a:buChar char="⚬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Tuesday AM</a:t>
            </a:r>
          </a:p>
          <a:p>
            <a:pPr marL="816244" lvl="2" indent="-272081" algn="just">
              <a:lnSpc>
                <a:spcPts val="2533"/>
              </a:lnSpc>
              <a:buFont typeface="Arial"/>
              <a:buChar char="⚬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Tuesday PM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166577" y="5262915"/>
            <a:ext cx="1437837" cy="3204094"/>
          </a:xfrm>
          <a:custGeom>
            <a:avLst/>
            <a:gdLst/>
            <a:ahLst/>
            <a:cxnLst/>
            <a:rect l="l" t="t" r="r" b="b"/>
            <a:pathLst>
              <a:path w="1437837" h="3204094">
                <a:moveTo>
                  <a:pt x="0" y="0"/>
                </a:moveTo>
                <a:lnTo>
                  <a:pt x="1437837" y="0"/>
                </a:lnTo>
                <a:lnTo>
                  <a:pt x="1437837" y="3204094"/>
                </a:lnTo>
                <a:lnTo>
                  <a:pt x="0" y="32040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606268"/>
            <a:ext cx="5936194" cy="177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badge holder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127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1890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TWO</a:t>
            </a:r>
          </a:p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PURCHASED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endParaRPr lang="en-US" sz="2000" b="1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833183" y="2930474"/>
            <a:ext cx="7269891" cy="466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 and logo prominently displayed on badge holders (lanyards) worn by all registered attendees.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  <p:sp>
        <p:nvSpPr>
          <p:cNvPr id="24" name="Freeform 24"/>
          <p:cNvSpPr/>
          <p:nvPr/>
        </p:nvSpPr>
        <p:spPr>
          <a:xfrm>
            <a:off x="2441955" y="5262915"/>
            <a:ext cx="1437837" cy="3204094"/>
          </a:xfrm>
          <a:custGeom>
            <a:avLst/>
            <a:gdLst/>
            <a:ahLst/>
            <a:cxnLst/>
            <a:rect l="l" t="t" r="r" b="b"/>
            <a:pathLst>
              <a:path w="1437837" h="3204094">
                <a:moveTo>
                  <a:pt x="0" y="0"/>
                </a:moveTo>
                <a:lnTo>
                  <a:pt x="1437837" y="0"/>
                </a:lnTo>
                <a:lnTo>
                  <a:pt x="1437837" y="3204094"/>
                </a:lnTo>
                <a:lnTo>
                  <a:pt x="0" y="32040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reeform 25"/>
          <p:cNvSpPr/>
          <p:nvPr/>
        </p:nvSpPr>
        <p:spPr>
          <a:xfrm>
            <a:off x="5891199" y="5244188"/>
            <a:ext cx="1437837" cy="3204094"/>
          </a:xfrm>
          <a:custGeom>
            <a:avLst/>
            <a:gdLst/>
            <a:ahLst/>
            <a:cxnLst/>
            <a:rect l="l" t="t" r="r" b="b"/>
            <a:pathLst>
              <a:path w="1437837" h="3204094">
                <a:moveTo>
                  <a:pt x="0" y="0"/>
                </a:moveTo>
                <a:lnTo>
                  <a:pt x="1437837" y="0"/>
                </a:lnTo>
                <a:lnTo>
                  <a:pt x="1437837" y="3204094"/>
                </a:lnTo>
                <a:lnTo>
                  <a:pt x="0" y="3204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824836" y="5331168"/>
            <a:ext cx="3517406" cy="3367916"/>
          </a:xfrm>
          <a:custGeom>
            <a:avLst/>
            <a:gdLst/>
            <a:ahLst/>
            <a:cxnLst/>
            <a:rect l="l" t="t" r="r" b="b"/>
            <a:pathLst>
              <a:path w="3517406" h="3367916">
                <a:moveTo>
                  <a:pt x="0" y="0"/>
                </a:moveTo>
                <a:lnTo>
                  <a:pt x="3517406" y="0"/>
                </a:lnTo>
                <a:lnTo>
                  <a:pt x="3517406" y="3367916"/>
                </a:lnTo>
                <a:lnTo>
                  <a:pt x="0" y="3367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606268"/>
            <a:ext cx="5936194" cy="264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professional development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TWO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PURCHASED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54448" y="3141602"/>
            <a:ext cx="7269891" cy="442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 at event location.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 and featured on the FACRAO website.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521794" y="5386810"/>
            <a:ext cx="4303145" cy="3195085"/>
          </a:xfrm>
          <a:custGeom>
            <a:avLst/>
            <a:gdLst/>
            <a:ahLst/>
            <a:cxnLst/>
            <a:rect l="l" t="t" r="r" b="b"/>
            <a:pathLst>
              <a:path w="4303145" h="3195085">
                <a:moveTo>
                  <a:pt x="0" y="0"/>
                </a:moveTo>
                <a:lnTo>
                  <a:pt x="4303145" y="0"/>
                </a:lnTo>
                <a:lnTo>
                  <a:pt x="4303145" y="3195085"/>
                </a:lnTo>
                <a:lnTo>
                  <a:pt x="0" y="31950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606268"/>
            <a:ext cx="5936194" cy="264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conference wi-fi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TWO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$3,000.00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54448" y="3044021"/>
            <a:ext cx="7269891" cy="435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 and logo on Wi-Fi password cards.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 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431742" y="4849265"/>
            <a:ext cx="2961260" cy="2961260"/>
          </a:xfrm>
          <a:custGeom>
            <a:avLst/>
            <a:gdLst/>
            <a:ahLst/>
            <a:cxnLst/>
            <a:rect l="l" t="t" r="r" b="b"/>
            <a:pathLst>
              <a:path w="2961260" h="2961260">
                <a:moveTo>
                  <a:pt x="0" y="0"/>
                </a:moveTo>
                <a:lnTo>
                  <a:pt x="2961260" y="0"/>
                </a:lnTo>
                <a:lnTo>
                  <a:pt x="2961260" y="2961260"/>
                </a:lnTo>
                <a:lnTo>
                  <a:pt x="0" y="2961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875518" y="2801083"/>
            <a:ext cx="726848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2"/>
              </a:lnSpc>
            </a:pPr>
            <a:r>
              <a:rPr lang="en-US" sz="6021" dirty="0">
                <a:latin typeface="Wedges"/>
                <a:ea typeface="Wedges"/>
                <a:cs typeface="Wedges"/>
                <a:sym typeface="Wedges"/>
              </a:rPr>
              <a:t>opening keynote session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09429" y="1899272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THREE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PURCHASED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44000" y="2956766"/>
            <a:ext cx="6912498" cy="574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42"/>
              </a:lnSpc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442"/>
              </a:lnSpc>
            </a:pPr>
            <a:endParaRPr lang="en-US" sz="1822" spc="127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 at event location.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on Conference Keynote Speaker page on the FACRAO website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send 1 mass notification through mobile conference app to all registered attendees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App push before presentation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2-3 minute opportunity at opening of keynote to share information about products/services and introduce speaker.</a:t>
            </a:r>
          </a:p>
          <a:p>
            <a:pPr marL="393466" lvl="1" indent="-196733" algn="just">
              <a:lnSpc>
                <a:spcPts val="2442"/>
              </a:lnSpc>
              <a:buFont typeface="Arial"/>
              <a:buChar char="•"/>
            </a:pPr>
            <a:r>
              <a:rPr lang="en-US" sz="1822" spc="12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for conference bags</a:t>
            </a:r>
          </a:p>
          <a:p>
            <a:pPr algn="just">
              <a:lnSpc>
                <a:spcPts val="2442"/>
              </a:lnSpc>
            </a:pPr>
            <a:endParaRPr lang="en-US" sz="1822" spc="127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054"/>
              </a:lnSpc>
            </a:pPr>
            <a:r>
              <a:rPr lang="en-US" sz="1533" spc="107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6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464600" y="5893277"/>
            <a:ext cx="3053940" cy="2805807"/>
          </a:xfrm>
          <a:custGeom>
            <a:avLst/>
            <a:gdLst/>
            <a:ahLst/>
            <a:cxnLst/>
            <a:rect l="l" t="t" r="r" b="b"/>
            <a:pathLst>
              <a:path w="3053940" h="2805807">
                <a:moveTo>
                  <a:pt x="0" y="0"/>
                </a:moveTo>
                <a:lnTo>
                  <a:pt x="3053940" y="0"/>
                </a:lnTo>
                <a:lnTo>
                  <a:pt x="3053940" y="2805807"/>
                </a:lnTo>
                <a:lnTo>
                  <a:pt x="0" y="2805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233774" y="2743996"/>
            <a:ext cx="6310876" cy="320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5921" dirty="0">
                <a:latin typeface="Wedges"/>
                <a:ea typeface="Wedges"/>
                <a:cs typeface="Wedges"/>
                <a:sym typeface="Wedges"/>
              </a:rPr>
              <a:t>president’s reception food/beverage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20213" y="1748364"/>
            <a:ext cx="5272112" cy="95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THREE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$3,500.00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50519" y="2961359"/>
            <a:ext cx="7078414" cy="538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 at event location.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App push before presentation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send 2 mass notification through mobile conference app to all registered attendees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for conference bags. 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873756" y="5383650"/>
            <a:ext cx="3064632" cy="3064632"/>
          </a:xfrm>
          <a:custGeom>
            <a:avLst/>
            <a:gdLst/>
            <a:ahLst/>
            <a:cxnLst/>
            <a:rect l="l" t="t" r="r" b="b"/>
            <a:pathLst>
              <a:path w="3064632" h="3064632">
                <a:moveTo>
                  <a:pt x="0" y="0"/>
                </a:moveTo>
                <a:lnTo>
                  <a:pt x="3064632" y="0"/>
                </a:lnTo>
                <a:lnTo>
                  <a:pt x="3064632" y="3064632"/>
                </a:lnTo>
                <a:lnTo>
                  <a:pt x="0" y="30646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980230" y="2842542"/>
            <a:ext cx="6851685" cy="24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5921" dirty="0">
                <a:latin typeface="Wedges"/>
                <a:ea typeface="Wedges"/>
                <a:cs typeface="Wedges"/>
                <a:sym typeface="Wedges"/>
              </a:rPr>
              <a:t>big event entertainment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THREE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$3,500.00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04555" y="2718717"/>
            <a:ext cx="7269891" cy="5922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 at event location.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App push before presentation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send 1 mass notification through mobile conference app to all registered attendees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for conference bags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873756" y="5383650"/>
            <a:ext cx="3064632" cy="3064632"/>
          </a:xfrm>
          <a:custGeom>
            <a:avLst/>
            <a:gdLst/>
            <a:ahLst/>
            <a:cxnLst/>
            <a:rect l="l" t="t" r="r" b="b"/>
            <a:pathLst>
              <a:path w="3064632" h="3064632">
                <a:moveTo>
                  <a:pt x="0" y="0"/>
                </a:moveTo>
                <a:lnTo>
                  <a:pt x="3064632" y="0"/>
                </a:lnTo>
                <a:lnTo>
                  <a:pt x="3064632" y="3064632"/>
                </a:lnTo>
                <a:lnTo>
                  <a:pt x="0" y="30646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980230" y="2842542"/>
            <a:ext cx="6851685" cy="24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5921" dirty="0">
                <a:latin typeface="Wedges"/>
                <a:ea typeface="Wedges"/>
                <a:cs typeface="Wedges"/>
                <a:sym typeface="Wedges"/>
              </a:rPr>
              <a:t>big event food/beverage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SPONSORSHIP LEVEL THREE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$3,500.00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04555" y="2718717"/>
            <a:ext cx="7269891" cy="5922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 at event location.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App push before presentation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send 2 mass notification through mobile conference app to all registered attendees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for conference bags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There are multiple sponsorship opportunities</a:t>
            </a:r>
          </a:p>
          <a:p>
            <a:pPr marL="816244" lvl="2" indent="-272081" algn="just">
              <a:lnSpc>
                <a:spcPts val="2533"/>
              </a:lnSpc>
              <a:buFont typeface="Arial"/>
              <a:buChar char="⚬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Food - $3,500</a:t>
            </a:r>
          </a:p>
          <a:p>
            <a:pPr marL="816244" lvl="2" indent="-272081" algn="just">
              <a:lnSpc>
                <a:spcPts val="2533"/>
              </a:lnSpc>
              <a:buFont typeface="Arial"/>
              <a:buChar char="⚬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Beverage - $3,500</a:t>
            </a:r>
          </a:p>
          <a:p>
            <a:pPr marL="816244" lvl="2" indent="-272081" algn="just">
              <a:lnSpc>
                <a:spcPts val="2533"/>
              </a:lnSpc>
              <a:buFont typeface="Arial"/>
              <a:buChar char="⚬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If same sponsor, both - $6,500</a:t>
            </a: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2929827" y="5587843"/>
            <a:ext cx="2275505" cy="2601928"/>
          </a:xfrm>
          <a:custGeom>
            <a:avLst/>
            <a:gdLst/>
            <a:ahLst/>
            <a:cxnLst/>
            <a:rect l="l" t="t" r="r" b="b"/>
            <a:pathLst>
              <a:path w="2275505" h="2601928">
                <a:moveTo>
                  <a:pt x="0" y="0"/>
                </a:moveTo>
                <a:lnTo>
                  <a:pt x="2275505" y="0"/>
                </a:lnTo>
                <a:lnTo>
                  <a:pt x="2275505" y="2601928"/>
                </a:lnTo>
                <a:lnTo>
                  <a:pt x="0" y="2601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21"/>
          <p:cNvSpPr/>
          <p:nvPr/>
        </p:nvSpPr>
        <p:spPr>
          <a:xfrm>
            <a:off x="5640411" y="5733780"/>
            <a:ext cx="3170153" cy="2242883"/>
          </a:xfrm>
          <a:custGeom>
            <a:avLst/>
            <a:gdLst/>
            <a:ahLst/>
            <a:cxnLst/>
            <a:rect l="l" t="t" r="r" b="b"/>
            <a:pathLst>
              <a:path w="3170153" h="2242883">
                <a:moveTo>
                  <a:pt x="0" y="0"/>
                </a:moveTo>
                <a:lnTo>
                  <a:pt x="3170153" y="0"/>
                </a:lnTo>
                <a:lnTo>
                  <a:pt x="3170153" y="2242884"/>
                </a:lnTo>
                <a:lnTo>
                  <a:pt x="0" y="2242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TextBox 22"/>
          <p:cNvSpPr txBox="1"/>
          <p:nvPr/>
        </p:nvSpPr>
        <p:spPr>
          <a:xfrm>
            <a:off x="1859717" y="2744236"/>
            <a:ext cx="7490153" cy="24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5921" dirty="0">
                <a:latin typeface="Wedges"/>
                <a:ea typeface="Wedges"/>
                <a:cs typeface="Wedges"/>
                <a:sym typeface="Wedges"/>
              </a:rPr>
              <a:t>business meeting</a:t>
            </a:r>
          </a:p>
          <a:p>
            <a:pPr algn="l">
              <a:lnSpc>
                <a:spcPts val="6158"/>
              </a:lnSpc>
            </a:pPr>
            <a:r>
              <a:rPr lang="en-US" sz="5921" dirty="0">
                <a:latin typeface="Wedges"/>
                <a:ea typeface="Wedges"/>
                <a:cs typeface="Wedges"/>
                <a:sym typeface="Wedges"/>
              </a:rPr>
              <a:t>luncheon </a:t>
            </a:r>
          </a:p>
          <a:p>
            <a:pPr algn="l">
              <a:lnSpc>
                <a:spcPts val="6158"/>
              </a:lnSpc>
            </a:pPr>
            <a:r>
              <a:rPr lang="en-US" sz="5921" dirty="0">
                <a:latin typeface="Wedges"/>
                <a:ea typeface="Wedges"/>
                <a:cs typeface="Wedges"/>
                <a:sym typeface="Wedges"/>
              </a:rPr>
              <a:t>sponsor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39603" y="1703100"/>
            <a:ext cx="5272112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THREE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$3,500.00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49869" y="2776902"/>
            <a:ext cx="7078414" cy="560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 at event location.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App push before presentation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send 2 mass notification through mobile conference app to all registered attendees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for conference bags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2-3 minute opportunity at opening of business meeting to share information about products/services.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5406072" y="4873016"/>
            <a:ext cx="2440119" cy="3575266"/>
          </a:xfrm>
          <a:custGeom>
            <a:avLst/>
            <a:gdLst/>
            <a:ahLst/>
            <a:cxnLst/>
            <a:rect l="l" t="t" r="r" b="b"/>
            <a:pathLst>
              <a:path w="2440119" h="3575266">
                <a:moveTo>
                  <a:pt x="0" y="0"/>
                </a:moveTo>
                <a:lnTo>
                  <a:pt x="2440119" y="0"/>
                </a:lnTo>
                <a:lnTo>
                  <a:pt x="2440119" y="3575266"/>
                </a:lnTo>
                <a:lnTo>
                  <a:pt x="0" y="3575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980230" y="2852067"/>
            <a:ext cx="6851685" cy="177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conference tote bag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FOUR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$4,000.00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16600" y="2801440"/>
            <a:ext cx="7269891" cy="4979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 and logo on conference bag provided at check-in for all registered attendees.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App push before presentation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send 2 mass notification through mobile conference app to all registered attendees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for conference bags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  <p:sp>
        <p:nvSpPr>
          <p:cNvPr id="24" name="Freeform 24"/>
          <p:cNvSpPr/>
          <p:nvPr/>
        </p:nvSpPr>
        <p:spPr>
          <a:xfrm>
            <a:off x="2750795" y="4873016"/>
            <a:ext cx="2440119" cy="3575266"/>
          </a:xfrm>
          <a:custGeom>
            <a:avLst/>
            <a:gdLst/>
            <a:ahLst/>
            <a:cxnLst/>
            <a:rect l="l" t="t" r="r" b="b"/>
            <a:pathLst>
              <a:path w="2440119" h="3575266">
                <a:moveTo>
                  <a:pt x="0" y="0"/>
                </a:moveTo>
                <a:lnTo>
                  <a:pt x="2440119" y="0"/>
                </a:lnTo>
                <a:lnTo>
                  <a:pt x="2440119" y="3575266"/>
                </a:lnTo>
                <a:lnTo>
                  <a:pt x="0" y="35752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2495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887218" y="2781781"/>
            <a:ext cx="6489566" cy="5010040"/>
          </a:xfrm>
          <a:custGeom>
            <a:avLst/>
            <a:gdLst/>
            <a:ahLst/>
            <a:cxnLst/>
            <a:rect l="l" t="t" r="r" b="b"/>
            <a:pathLst>
              <a:path w="6489566" h="5010040">
                <a:moveTo>
                  <a:pt x="0" y="0"/>
                </a:moveTo>
                <a:lnTo>
                  <a:pt x="6489567" y="0"/>
                </a:lnTo>
                <a:lnTo>
                  <a:pt x="6489567" y="5010040"/>
                </a:lnTo>
                <a:lnTo>
                  <a:pt x="0" y="5010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937" r="-793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3653127" y="1705233"/>
            <a:ext cx="11051858" cy="107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4"/>
              </a:lnSpc>
            </a:pPr>
            <a:r>
              <a:rPr lang="en-US" sz="7821" dirty="0">
                <a:latin typeface="Wedges"/>
                <a:ea typeface="Wedges"/>
                <a:cs typeface="Wedges"/>
                <a:sym typeface="Wedges"/>
              </a:rPr>
              <a:t>facrao 2026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32742" y="3301639"/>
            <a:ext cx="7674057" cy="4797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400" b="1" spc="132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FACRAO invites your organization to step onto the field as a sponsor for the 2026 Florida Higher Education Summit.   </a:t>
            </a:r>
          </a:p>
          <a:p>
            <a:pPr algn="ctr">
              <a:lnSpc>
                <a:spcPts val="2533"/>
              </a:lnSpc>
            </a:pPr>
            <a:endParaRPr lang="en-US" sz="2400" b="1" spc="132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400" b="1" spc="132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This event brings together enrollment leaders from Public and Private Colleges and Universities in the State of Florida.  It is a great opportunity to showcase your company and meet professionals from a variety of higher education institutions. </a:t>
            </a:r>
          </a:p>
          <a:p>
            <a:pPr algn="ctr">
              <a:lnSpc>
                <a:spcPts val="2533"/>
              </a:lnSpc>
            </a:pPr>
            <a:endParaRPr lang="en-US" sz="2400" b="1" spc="132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400" b="1" spc="132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Thank you for your support and we look forward to seeing you in Jacksonville, Florida!</a:t>
            </a:r>
          </a:p>
          <a:p>
            <a:pPr algn="ctr">
              <a:lnSpc>
                <a:spcPts val="2533"/>
              </a:lnSpc>
            </a:pPr>
            <a:endParaRPr lang="en-US" sz="2400" b="1" spc="132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684147" y="4741610"/>
            <a:ext cx="3443851" cy="3448161"/>
          </a:xfrm>
          <a:custGeom>
            <a:avLst/>
            <a:gdLst/>
            <a:ahLst/>
            <a:cxnLst/>
            <a:rect l="l" t="t" r="r" b="b"/>
            <a:pathLst>
              <a:path w="3443851" h="3448161">
                <a:moveTo>
                  <a:pt x="0" y="0"/>
                </a:moveTo>
                <a:lnTo>
                  <a:pt x="3443851" y="0"/>
                </a:lnTo>
                <a:lnTo>
                  <a:pt x="3443851" y="3448161"/>
                </a:lnTo>
                <a:lnTo>
                  <a:pt x="0" y="3448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980230" y="2852067"/>
            <a:ext cx="6851685" cy="177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additional opportunities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50184" y="1663729"/>
            <a:ext cx="7565049" cy="721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000" b="1" u="sng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DOOR PRIZE GIVEAWAYS</a:t>
            </a:r>
          </a:p>
          <a:p>
            <a:pPr algn="just">
              <a:lnSpc>
                <a:spcPts val="2667"/>
              </a:lnSpc>
            </a:pPr>
            <a:endParaRPr lang="en-US" sz="1990" u="sng" spc="139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First Time Attendees Session</a:t>
            </a: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Big Event</a:t>
            </a: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Business Meeting/Luncheon</a:t>
            </a: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FACRAO Executive Committee Led Sessions</a:t>
            </a:r>
          </a:p>
          <a:p>
            <a:pPr algn="just">
              <a:lnSpc>
                <a:spcPts val="2667"/>
              </a:lnSpc>
            </a:pPr>
            <a:endParaRPr lang="en-US" sz="1990" spc="139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667"/>
              </a:lnSpc>
            </a:pPr>
            <a:r>
              <a:rPr lang="en-US" sz="2000" b="1" u="sng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NEW OPTIONS</a:t>
            </a:r>
          </a:p>
          <a:p>
            <a:pPr algn="just">
              <a:lnSpc>
                <a:spcPts val="2667"/>
              </a:lnSpc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Ask about personalized opportunities to sponsor:</a:t>
            </a: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Past President’s Lunch</a:t>
            </a: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Welcome to FACRAO 2026 (Sunday)</a:t>
            </a: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Executive Committee Appreciation Lunch</a:t>
            </a:r>
          </a:p>
          <a:p>
            <a:pPr marL="429712" lvl="1" indent="-214856" algn="just">
              <a:lnSpc>
                <a:spcPts val="2667"/>
              </a:lnSpc>
              <a:buFont typeface="Arial"/>
              <a:buChar char="•"/>
            </a:pPr>
            <a:r>
              <a:rPr lang="en-US" sz="1990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Departure Day “Lunch to Go” boxes</a:t>
            </a:r>
          </a:p>
          <a:p>
            <a:pPr algn="just">
              <a:lnSpc>
                <a:spcPts val="2667"/>
              </a:lnSpc>
            </a:pPr>
            <a:endParaRPr lang="en-US" sz="1990" spc="139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667"/>
              </a:lnSpc>
            </a:pPr>
            <a:r>
              <a:rPr lang="en-US" sz="1990" b="1" i="1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Vendors must purchase a sponsorship level package to participate in additional opportunities.</a:t>
            </a:r>
          </a:p>
          <a:p>
            <a:pPr algn="just">
              <a:lnSpc>
                <a:spcPts val="2667"/>
              </a:lnSpc>
            </a:pPr>
            <a:endParaRPr lang="en-US" sz="1990" spc="139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667"/>
              </a:lnSpc>
            </a:pPr>
            <a:r>
              <a:rPr lang="en-US" sz="1990" b="1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*Limited opportunities available, please contact Dulce Beltran at </a:t>
            </a:r>
            <a:r>
              <a:rPr lang="en-US" sz="1990" b="1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  <a:hlinkClick r:id="rId7"/>
              </a:rPr>
              <a:t>sponsorship@facrao.org</a:t>
            </a:r>
            <a:r>
              <a:rPr lang="en-US" sz="1990" b="1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for </a:t>
            </a:r>
          </a:p>
          <a:p>
            <a:pPr algn="just">
              <a:lnSpc>
                <a:spcPts val="2667"/>
              </a:lnSpc>
            </a:pPr>
            <a:r>
              <a:rPr lang="en-US" sz="1990" b="1" spc="139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additional information*</a:t>
            </a:r>
          </a:p>
          <a:p>
            <a:pPr algn="just">
              <a:lnSpc>
                <a:spcPts val="2265"/>
              </a:lnSpc>
            </a:pPr>
            <a:endParaRPr lang="en-US" sz="1990" spc="139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6" y="1250456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-2211565" flipH="1">
            <a:off x="10318259" y="-146247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rot="1033571" flipH="1" flipV="1">
            <a:off x="4620923" y="7911072"/>
            <a:ext cx="3659350" cy="3659350"/>
          </a:xfrm>
          <a:custGeom>
            <a:avLst/>
            <a:gdLst/>
            <a:ahLst/>
            <a:cxnLst/>
            <a:rect l="l" t="t" r="r" b="b"/>
            <a:pathLst>
              <a:path w="3659350" h="3659350">
                <a:moveTo>
                  <a:pt x="3659350" y="3659350"/>
                </a:moveTo>
                <a:lnTo>
                  <a:pt x="0" y="3659350"/>
                </a:lnTo>
                <a:lnTo>
                  <a:pt x="0" y="0"/>
                </a:lnTo>
                <a:lnTo>
                  <a:pt x="3659350" y="0"/>
                </a:lnTo>
                <a:lnTo>
                  <a:pt x="3659350" y="365935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331404" flipH="1" flipV="1">
            <a:off x="-1596356" y="-721448"/>
            <a:ext cx="5873338" cy="7477629"/>
          </a:xfrm>
          <a:custGeom>
            <a:avLst/>
            <a:gdLst/>
            <a:ahLst/>
            <a:cxnLst/>
            <a:rect l="l" t="t" r="r" b="b"/>
            <a:pathLst>
              <a:path w="5873338" h="7477629">
                <a:moveTo>
                  <a:pt x="5873338" y="7477629"/>
                </a:moveTo>
                <a:lnTo>
                  <a:pt x="0" y="7477629"/>
                </a:lnTo>
                <a:lnTo>
                  <a:pt x="0" y="0"/>
                </a:lnTo>
                <a:lnTo>
                  <a:pt x="5873338" y="0"/>
                </a:lnTo>
                <a:lnTo>
                  <a:pt x="5873338" y="747762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15" name="Freeform 15"/>
          <p:cNvSpPr/>
          <p:nvPr/>
        </p:nvSpPr>
        <p:spPr>
          <a:xfrm rot="-491762" flipH="1">
            <a:off x="14515254" y="3946093"/>
            <a:ext cx="4076527" cy="4502189"/>
          </a:xfrm>
          <a:custGeom>
            <a:avLst/>
            <a:gdLst/>
            <a:ahLst/>
            <a:cxnLst/>
            <a:rect l="l" t="t" r="r" b="b"/>
            <a:pathLst>
              <a:path w="4076527" h="4502189">
                <a:moveTo>
                  <a:pt x="4076527" y="0"/>
                </a:moveTo>
                <a:lnTo>
                  <a:pt x="0" y="0"/>
                </a:lnTo>
                <a:lnTo>
                  <a:pt x="0" y="4502189"/>
                </a:lnTo>
                <a:lnTo>
                  <a:pt x="4076527" y="4502189"/>
                </a:lnTo>
                <a:lnTo>
                  <a:pt x="40765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6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975641" y="5387695"/>
            <a:ext cx="8336717" cy="163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</a:pPr>
            <a:r>
              <a:rPr lang="en-US" sz="2574" b="1" spc="66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Please contact Dulce Beltran</a:t>
            </a:r>
          </a:p>
          <a:p>
            <a:pPr algn="ctr">
              <a:lnSpc>
                <a:spcPts val="3244"/>
              </a:lnSpc>
            </a:pPr>
            <a:r>
              <a:rPr lang="en-US" sz="2574" b="1" spc="66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Corporate Partner Liaison</a:t>
            </a:r>
          </a:p>
          <a:p>
            <a:pPr algn="ctr">
              <a:lnSpc>
                <a:spcPts val="3244"/>
              </a:lnSpc>
            </a:pPr>
            <a:r>
              <a:rPr lang="en-US" sz="2574" b="1" spc="66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for additional information at: </a:t>
            </a:r>
            <a:r>
              <a:rPr lang="en-US" sz="2574" b="1" spc="66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  <a:hlinkClick r:id="rId13"/>
              </a:rPr>
              <a:t>sponsorship@facrao.org</a:t>
            </a:r>
            <a:r>
              <a:rPr lang="en-US" sz="2574" b="1" spc="66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4BA5A-C449-513D-1F5E-D3E06CAE9025}"/>
              </a:ext>
            </a:extLst>
          </p:cNvPr>
          <p:cNvSpPr txBox="1"/>
          <p:nvPr/>
        </p:nvSpPr>
        <p:spPr>
          <a:xfrm>
            <a:off x="5177781" y="3581469"/>
            <a:ext cx="833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Thank you for your support and we look forward to partnering with you!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74487" y="1218776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7876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056698" y="4460376"/>
            <a:ext cx="2786549" cy="3987906"/>
          </a:xfrm>
          <a:custGeom>
            <a:avLst/>
            <a:gdLst/>
            <a:ahLst/>
            <a:cxnLst/>
            <a:rect l="l" t="t" r="r" b="b"/>
            <a:pathLst>
              <a:path w="2786549" h="3987906">
                <a:moveTo>
                  <a:pt x="0" y="0"/>
                </a:moveTo>
                <a:lnTo>
                  <a:pt x="2786549" y="0"/>
                </a:lnTo>
                <a:lnTo>
                  <a:pt x="2786549" y="3987906"/>
                </a:lnTo>
                <a:lnTo>
                  <a:pt x="0" y="3987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718128"/>
            <a:ext cx="5613293" cy="177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rising star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60369" y="1730786"/>
            <a:ext cx="5132461" cy="127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EXHIBITOR LEVEL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$650.00</a:t>
            </a: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EIGHT (7) SPOTS AVAILABLE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00532" y="3368462"/>
            <a:ext cx="7269891" cy="543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One 8' table and two chairs provided in Exhibitor Area to be staffed during exhibitor hours* (maximum of two registered representatives - additional fee(s) apply for additional table/people). 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conference app under the Exhibitor section.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Right to sell products or services on site. 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Attendance for two reps to attend all conference meals/functions.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7876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5318103" y="5660421"/>
            <a:ext cx="3038663" cy="3038663"/>
          </a:xfrm>
          <a:custGeom>
            <a:avLst/>
            <a:gdLst/>
            <a:ahLst/>
            <a:cxnLst/>
            <a:rect l="l" t="t" r="r" b="b"/>
            <a:pathLst>
              <a:path w="3038663" h="3038663">
                <a:moveTo>
                  <a:pt x="0" y="0"/>
                </a:moveTo>
                <a:lnTo>
                  <a:pt x="3038664" y="0"/>
                </a:lnTo>
                <a:lnTo>
                  <a:pt x="3038664" y="3038663"/>
                </a:lnTo>
                <a:lnTo>
                  <a:pt x="0" y="30386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750795" y="2549642"/>
            <a:ext cx="4883020" cy="352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first time attendee welcome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60369" y="1730786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ONE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$2,500.00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88175" y="3165606"/>
            <a:ext cx="7177654" cy="465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Signage recognizing sponsor at event location.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265"/>
              </a:lnSpc>
            </a:pPr>
            <a:r>
              <a:rPr lang="en-US" sz="1690" spc="118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391" y="5336206"/>
            <a:ext cx="4233794" cy="3111839"/>
          </a:xfrm>
          <a:custGeom>
            <a:avLst/>
            <a:gdLst/>
            <a:ahLst/>
            <a:cxnLst/>
            <a:rect l="l" t="t" r="r" b="b"/>
            <a:pathLst>
              <a:path w="4233794" h="3111839">
                <a:moveTo>
                  <a:pt x="0" y="0"/>
                </a:moveTo>
                <a:lnTo>
                  <a:pt x="4233794" y="0"/>
                </a:lnTo>
                <a:lnTo>
                  <a:pt x="4233794" y="3111839"/>
                </a:lnTo>
                <a:lnTo>
                  <a:pt x="0" y="3111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606268"/>
            <a:ext cx="5936194" cy="264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facrao scholarship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SPONSORHIP LEVEL ONE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$2,500.00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95938" y="2952054"/>
            <a:ext cx="7269891" cy="506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 Scholarship page for one year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Professional Photograph with recipients 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 and featured on the FACRAO website.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131"/>
              </a:lnSpc>
            </a:pPr>
            <a:r>
              <a:rPr lang="en-US" sz="1590" spc="11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4066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929736" y="6006390"/>
            <a:ext cx="3219963" cy="2692694"/>
          </a:xfrm>
          <a:custGeom>
            <a:avLst/>
            <a:gdLst/>
            <a:ahLst/>
            <a:cxnLst/>
            <a:rect l="l" t="t" r="r" b="b"/>
            <a:pathLst>
              <a:path w="3219963" h="2692694">
                <a:moveTo>
                  <a:pt x="0" y="0"/>
                </a:moveTo>
                <a:lnTo>
                  <a:pt x="3219964" y="0"/>
                </a:lnTo>
                <a:lnTo>
                  <a:pt x="3219964" y="2692694"/>
                </a:lnTo>
                <a:lnTo>
                  <a:pt x="0" y="2692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549642"/>
            <a:ext cx="5335721" cy="352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conferencepresenter gift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60369" y="1730786"/>
            <a:ext cx="5132461" cy="95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ONE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$2,500.00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95938" y="3165606"/>
            <a:ext cx="7269891" cy="496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 and logo to be prominently displayed on gift given to each conference presenter.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265"/>
              </a:lnSpc>
            </a:pPr>
            <a:r>
              <a:rPr lang="en-US" sz="1690" spc="118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 Additional fees for extra reps and/or rep guest(s) will apply.**</a:t>
            </a: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337113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9"/>
                </a:lnTo>
                <a:lnTo>
                  <a:pt x="0" y="7111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2988460" y="5697661"/>
            <a:ext cx="2468551" cy="2531847"/>
          </a:xfrm>
          <a:custGeom>
            <a:avLst/>
            <a:gdLst/>
            <a:ahLst/>
            <a:cxnLst/>
            <a:rect l="l" t="t" r="r" b="b"/>
            <a:pathLst>
              <a:path w="2468551" h="2531847">
                <a:moveTo>
                  <a:pt x="0" y="0"/>
                </a:moveTo>
                <a:lnTo>
                  <a:pt x="2468551" y="0"/>
                </a:lnTo>
                <a:lnTo>
                  <a:pt x="2468551" y="2531847"/>
                </a:lnTo>
                <a:lnTo>
                  <a:pt x="0" y="2531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21"/>
          <p:cNvSpPr/>
          <p:nvPr/>
        </p:nvSpPr>
        <p:spPr>
          <a:xfrm>
            <a:off x="5974498" y="5697661"/>
            <a:ext cx="1853507" cy="2492111"/>
          </a:xfrm>
          <a:custGeom>
            <a:avLst/>
            <a:gdLst/>
            <a:ahLst/>
            <a:cxnLst/>
            <a:rect l="l" t="t" r="r" b="b"/>
            <a:pathLst>
              <a:path w="1853507" h="2492111">
                <a:moveTo>
                  <a:pt x="0" y="0"/>
                </a:moveTo>
                <a:lnTo>
                  <a:pt x="1853507" y="0"/>
                </a:lnTo>
                <a:lnTo>
                  <a:pt x="1853507" y="2492110"/>
                </a:lnTo>
                <a:lnTo>
                  <a:pt x="0" y="2492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TextBox 22"/>
          <p:cNvSpPr txBox="1"/>
          <p:nvPr/>
        </p:nvSpPr>
        <p:spPr>
          <a:xfrm>
            <a:off x="2492284" y="2549642"/>
            <a:ext cx="5335721" cy="264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conferenceshirt sponsor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60369" y="1730786"/>
            <a:ext cx="5132461" cy="9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ONE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$2,500.00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00627" y="3166942"/>
            <a:ext cx="7269891" cy="528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 and logo to be prominently displayed on conference shirts (worn by the Executive Committee Members during check-in and at multiple conference functions).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265"/>
              </a:lnSpc>
            </a:pPr>
            <a:r>
              <a:rPr lang="en-US" sz="1690" spc="118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**Additional fees for extra reps and/or rep guest(s) will apply.**</a:t>
            </a: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 rot="-16200000">
            <a:off x="3616200" y="5311367"/>
            <a:ext cx="2895009" cy="3196357"/>
          </a:xfrm>
          <a:custGeom>
            <a:avLst/>
            <a:gdLst/>
            <a:ahLst/>
            <a:cxnLst/>
            <a:rect l="l" t="t" r="r" b="b"/>
            <a:pathLst>
              <a:path w="2895009" h="3196357">
                <a:moveTo>
                  <a:pt x="2895009" y="0"/>
                </a:moveTo>
                <a:lnTo>
                  <a:pt x="2895009" y="3196357"/>
                </a:lnTo>
                <a:lnTo>
                  <a:pt x="0" y="3196357"/>
                </a:lnTo>
                <a:lnTo>
                  <a:pt x="0" y="0"/>
                </a:lnTo>
                <a:lnTo>
                  <a:pt x="2895009" y="0"/>
                </a:lnTo>
                <a:close/>
              </a:path>
            </a:pathLst>
          </a:custGeom>
          <a:blipFill>
            <a:blip r:embed="rId5"/>
            <a:stretch>
              <a:fillRect l="-2030" r="-203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639863" y="2695265"/>
            <a:ext cx="5335721" cy="264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“go team”</a:t>
            </a:r>
          </a:p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theme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95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ONE</a:t>
            </a:r>
          </a:p>
          <a:p>
            <a:pPr algn="ctr">
              <a:lnSpc>
                <a:spcPts val="2533"/>
              </a:lnSpc>
            </a:pPr>
            <a:endParaRPr lang="en-US" sz="2000" b="1" u="sng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533"/>
              </a:lnSpc>
            </a:pPr>
            <a:r>
              <a:rPr lang="en-US" sz="2000" b="1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$2,500.00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95938" y="2964246"/>
            <a:ext cx="7269891" cy="496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 and/or logo to be prominently displayed on conference themed giveaway.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265"/>
              </a:lnSpc>
            </a:pPr>
            <a:r>
              <a:rPr lang="en-US" sz="1690" spc="118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**Additional fees for extra reps and/or rep guest(s) will apply.**</a:t>
            </a: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37" y="1218777"/>
            <a:ext cx="15377126" cy="7849447"/>
            <a:chOff x="0" y="0"/>
            <a:chExt cx="4049943" cy="2067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49943" cy="2067344"/>
            </a:xfrm>
            <a:custGeom>
              <a:avLst/>
              <a:gdLst/>
              <a:ahLst/>
              <a:cxnLst/>
              <a:rect l="l" t="t" r="r" b="b"/>
              <a:pathLst>
                <a:path w="4049943" h="2067344">
                  <a:moveTo>
                    <a:pt x="36753" y="0"/>
                  </a:moveTo>
                  <a:lnTo>
                    <a:pt x="4013190" y="0"/>
                  </a:lnTo>
                  <a:cubicBezTo>
                    <a:pt x="4033488" y="0"/>
                    <a:pt x="4049943" y="16455"/>
                    <a:pt x="4049943" y="36753"/>
                  </a:cubicBezTo>
                  <a:lnTo>
                    <a:pt x="4049943" y="2030591"/>
                  </a:lnTo>
                  <a:cubicBezTo>
                    <a:pt x="4049943" y="2050889"/>
                    <a:pt x="4033488" y="2067344"/>
                    <a:pt x="4013190" y="2067344"/>
                  </a:cubicBezTo>
                  <a:lnTo>
                    <a:pt x="36753" y="2067344"/>
                  </a:lnTo>
                  <a:cubicBezTo>
                    <a:pt x="27006" y="2067344"/>
                    <a:pt x="17657" y="2063472"/>
                    <a:pt x="10765" y="2056579"/>
                  </a:cubicBezTo>
                  <a:cubicBezTo>
                    <a:pt x="3872" y="2049687"/>
                    <a:pt x="0" y="2040338"/>
                    <a:pt x="0" y="2030591"/>
                  </a:cubicBezTo>
                  <a:lnTo>
                    <a:pt x="0" y="36753"/>
                  </a:lnTo>
                  <a:cubicBezTo>
                    <a:pt x="0" y="16455"/>
                    <a:pt x="16455" y="0"/>
                    <a:pt x="36753" y="0"/>
                  </a:cubicBezTo>
                  <a:close/>
                </a:path>
              </a:pathLst>
            </a:custGeom>
            <a:solidFill>
              <a:srgbClr val="FFFDF8"/>
            </a:solidFill>
            <a:ln w="314325" cap="rnd">
              <a:solidFill>
                <a:srgbClr val="EFDC4A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4049943" cy="2038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859717" y="1587916"/>
            <a:ext cx="14568567" cy="7111168"/>
          </a:xfrm>
          <a:custGeom>
            <a:avLst/>
            <a:gdLst/>
            <a:ahLst/>
            <a:cxnLst/>
            <a:rect l="l" t="t" r="r" b="b"/>
            <a:pathLst>
              <a:path w="14568567" h="7111168">
                <a:moveTo>
                  <a:pt x="0" y="0"/>
                </a:moveTo>
                <a:lnTo>
                  <a:pt x="14568566" y="0"/>
                </a:lnTo>
                <a:lnTo>
                  <a:pt x="14568566" y="7111168"/>
                </a:lnTo>
                <a:lnTo>
                  <a:pt x="0" y="711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7" b="-10576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33774" y="1927847"/>
            <a:ext cx="517021" cy="517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3774" y="7931261"/>
            <a:ext cx="517021" cy="517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7318" y="1927847"/>
            <a:ext cx="517021" cy="517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7318" y="7931261"/>
            <a:ext cx="517021" cy="517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1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1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000500" y="5262390"/>
            <a:ext cx="2945241" cy="3040249"/>
          </a:xfrm>
          <a:custGeom>
            <a:avLst/>
            <a:gdLst/>
            <a:ahLst/>
            <a:cxnLst/>
            <a:rect l="l" t="t" r="r" b="b"/>
            <a:pathLst>
              <a:path w="2945241" h="3040249">
                <a:moveTo>
                  <a:pt x="0" y="0"/>
                </a:moveTo>
                <a:lnTo>
                  <a:pt x="2945241" y="0"/>
                </a:lnTo>
                <a:lnTo>
                  <a:pt x="2945241" y="3040249"/>
                </a:lnTo>
                <a:lnTo>
                  <a:pt x="0" y="30402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2492284" y="2549642"/>
            <a:ext cx="5335721" cy="264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2"/>
              </a:lnSpc>
            </a:pPr>
            <a:r>
              <a:rPr lang="en-US" sz="6521" dirty="0">
                <a:latin typeface="Wedges"/>
                <a:ea typeface="Wedges"/>
                <a:cs typeface="Wedges"/>
                <a:sym typeface="Wedges"/>
              </a:rPr>
              <a:t>conference app sponsor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64653" y="1703100"/>
            <a:ext cx="5132461" cy="63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SPONSORSHIP LEVEL ONE</a:t>
            </a:r>
          </a:p>
          <a:p>
            <a:pPr algn="ctr">
              <a:lnSpc>
                <a:spcPts val="2533"/>
              </a:lnSpc>
            </a:pPr>
            <a:r>
              <a:rPr lang="en-US" sz="2000" b="1" u="sng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PURCHASED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95938" y="3102680"/>
            <a:ext cx="7269891" cy="433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INCLUDES EXHIBTIOR LEVEL PACKAGE AND: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Company name, logo, and link on the FACRAO website and in the mobile conference app under both the Sponsors and Exhibitors sections.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Special recognition within the conference app.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Option to do a presentation during the conference.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Slide recognition at opening and closing events.</a:t>
            </a:r>
          </a:p>
          <a:p>
            <a:pPr marL="408122" lvl="1" indent="-204061" algn="just">
              <a:lnSpc>
                <a:spcPts val="2533"/>
              </a:lnSpc>
              <a:buFont typeface="Arial"/>
              <a:buChar char="•"/>
            </a:pPr>
            <a:r>
              <a:rPr lang="en-US" sz="1890" spc="132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Conference attendees contact information.</a:t>
            </a:r>
          </a:p>
          <a:p>
            <a:pPr algn="just">
              <a:lnSpc>
                <a:spcPts val="2533"/>
              </a:lnSpc>
            </a:pPr>
            <a:endParaRPr lang="en-US" sz="1890" spc="132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265"/>
              </a:lnSpc>
            </a:pPr>
            <a:r>
              <a:rPr lang="en-US" sz="1690" spc="118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**Additional fees for extra reps and/or rep guest(s) will apply.**</a:t>
            </a: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just">
              <a:lnSpc>
                <a:spcPts val="2533"/>
              </a:lnSpc>
            </a:pPr>
            <a:endParaRPr lang="en-US" sz="1690" spc="118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2026</Words>
  <Application>Microsoft Office PowerPoint</Application>
  <PresentationFormat>Custom</PresentationFormat>
  <Paragraphs>306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Varela Round</vt:lpstr>
      <vt:lpstr>Calibri</vt:lpstr>
      <vt:lpstr>Arial</vt:lpstr>
      <vt:lpstr>Wedges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FACRAO Corporate Partner Sponsorship Guidebook</dc:title>
  <dc:creator>Latisha McCray</dc:creator>
  <cp:lastModifiedBy>Latisha McCray</cp:lastModifiedBy>
  <cp:revision>6</cp:revision>
  <dcterms:created xsi:type="dcterms:W3CDTF">2006-08-16T00:00:00Z</dcterms:created>
  <dcterms:modified xsi:type="dcterms:W3CDTF">2025-12-01T15:54:39Z</dcterms:modified>
  <dc:identifier>DAGxSQITV0A</dc:identifier>
</cp:coreProperties>
</file>